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256" r:id="rId3"/>
    <p:sldId id="258" r:id="rId4"/>
    <p:sldId id="274" r:id="rId5"/>
    <p:sldId id="275" r:id="rId6"/>
    <p:sldId id="257" r:id="rId7"/>
    <p:sldId id="277" r:id="rId9"/>
    <p:sldId id="278" r:id="rId10"/>
    <p:sldId id="282" r:id="rId11"/>
    <p:sldId id="280" r:id="rId12"/>
    <p:sldId id="283" r:id="rId13"/>
    <p:sldId id="279" r:id="rId14"/>
    <p:sldId id="281" r:id="rId15"/>
    <p:sldId id="284" r:id="rId16"/>
    <p:sldId id="285" r:id="rId17"/>
    <p:sldId id="286" r:id="rId18"/>
    <p:sldId id="287" r:id="rId19"/>
    <p:sldId id="291" r:id="rId20"/>
    <p:sldId id="292" r:id="rId21"/>
    <p:sldId id="293" r:id="rId22"/>
    <p:sldId id="260" r:id="rId23"/>
    <p:sldId id="296" r:id="rId24"/>
    <p:sldId id="288" r:id="rId25"/>
    <p:sldId id="289" r:id="rId26"/>
    <p:sldId id="290" r:id="rId27"/>
    <p:sldId id="263" r:id="rId28"/>
    <p:sldId id="295" r:id="rId29"/>
    <p:sldId id="294" r:id="rId30"/>
    <p:sldId id="262" r:id="rId31"/>
    <p:sldId id="297" r:id="rId32"/>
    <p:sldId id="298" r:id="rId33"/>
    <p:sldId id="319" r:id="rId34"/>
    <p:sldId id="264" r:id="rId35"/>
    <p:sldId id="314" r:id="rId36"/>
    <p:sldId id="315" r:id="rId37"/>
    <p:sldId id="316" r:id="rId38"/>
    <p:sldId id="299" r:id="rId39"/>
    <p:sldId id="276" r:id="rId40"/>
    <p:sldId id="300" r:id="rId41"/>
    <p:sldId id="301" r:id="rId42"/>
    <p:sldId id="268" r:id="rId43"/>
    <p:sldId id="303" r:id="rId44"/>
    <p:sldId id="318" r:id="rId45"/>
    <p:sldId id="317" r:id="rId46"/>
    <p:sldId id="304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202" autoAdjust="0"/>
  </p:normalViewPr>
  <p:slideViewPr>
    <p:cSldViewPr snapToGrid="0">
      <p:cViewPr varScale="1">
        <p:scale>
          <a:sx n="61" d="100"/>
          <a:sy n="61" d="100"/>
        </p:scale>
        <p:origin x="843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0" Type="http://schemas.openxmlformats.org/officeDocument/2006/relationships/tableStyles" Target="tableStyles.xml"/><Relationship Id="rId5" Type="http://schemas.openxmlformats.org/officeDocument/2006/relationships/slide" Target="slides/slide3.xml"/><Relationship Id="rId49" Type="http://schemas.openxmlformats.org/officeDocument/2006/relationships/viewProps" Target="viewProps.xml"/><Relationship Id="rId48" Type="http://schemas.openxmlformats.org/officeDocument/2006/relationships/presProps" Target="presProps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A406E-9B26-46A5-A46E-739C643E529B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AA466E-EF28-45A7-8D32-B655DEECE0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466E-EF28-45A7-8D32-B655DEECE0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466E-EF28-45A7-8D32-B655DEECE0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466E-EF28-45A7-8D32-B655DEECE0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466E-EF28-45A7-8D32-B655DEECE0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466E-EF28-45A7-8D32-B655DEECE0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6AA466E-EF28-45A7-8D32-B655DEECE0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327526-41E7-439E-991A-EBDCABC8EF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EF9981-E0C8-43EC-89EF-EFC1987AC4E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615758"/>
            <a:ext cx="9144000" cy="2387600"/>
          </a:xfrm>
        </p:spPr>
        <p:txBody>
          <a:bodyPr/>
          <a:lstStyle/>
          <a:p>
            <a:r>
              <a:rPr lang="en-US" altLang="zh-CN" dirty="0"/>
              <a:t>Image-Based</a:t>
            </a:r>
            <a:br>
              <a:rPr lang="en-US" altLang="zh-CN" dirty="0"/>
            </a:br>
            <a:r>
              <a:rPr lang="en-US" altLang="zh-CN" dirty="0"/>
              <a:t>BRDF Measurement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227513"/>
            <a:ext cx="9144000" cy="1655762"/>
          </a:xfrm>
        </p:spPr>
        <p:txBody>
          <a:bodyPr/>
          <a:lstStyle/>
          <a:p>
            <a:r>
              <a:rPr lang="en-US" altLang="zh-CN" dirty="0"/>
              <a:t>Liang Chen, He </a:t>
            </a:r>
            <a:r>
              <a:rPr lang="en-US" altLang="zh-CN" dirty="0" err="1"/>
              <a:t>Qingyi</a:t>
            </a:r>
            <a:r>
              <a:rPr lang="en-US" altLang="zh-CN" dirty="0"/>
              <a:t>, Xu </a:t>
            </a:r>
            <a:r>
              <a:rPr lang="en-US" altLang="zh-CN" dirty="0" err="1"/>
              <a:t>Zhenghao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- Lighting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Point Light Source</a:t>
            </a:r>
            <a:endParaRPr lang="en-US" altLang="zh-CN" sz="3200" dirty="0"/>
          </a:p>
          <a:p>
            <a:pPr lvl="1"/>
            <a:r>
              <a:rPr lang="en-US" altLang="zh-CN" sz="2800" dirty="0"/>
              <a:t>Flash Light(Bicycle Front Light)?</a:t>
            </a:r>
            <a:endParaRPr lang="en-US" altLang="zh-CN" sz="2800" dirty="0"/>
          </a:p>
          <a:p>
            <a:pPr lvl="2"/>
            <a:r>
              <a:rPr lang="en-US" altLang="zh-CN" sz="2400" dirty="0"/>
              <a:t>Enough lighting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r>
              <a:rPr lang="en-US" altLang="zh-CN" sz="2400" dirty="0"/>
              <a:t>TOOOOOO Bright (Feature Lost)</a:t>
            </a:r>
            <a:endParaRPr lang="en-US" altLang="zh-CN" sz="2400" dirty="0"/>
          </a:p>
          <a:p>
            <a:pPr lvl="2"/>
            <a:r>
              <a:rPr lang="en-US" altLang="zh-CN" sz="2400" dirty="0"/>
              <a:t>TOOOOOO Big (Cannot Locate the Center)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- Lighting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Point Light Source</a:t>
            </a:r>
            <a:endParaRPr lang="en-US" altLang="zh-CN" sz="3200" dirty="0"/>
          </a:p>
          <a:p>
            <a:pPr lvl="1"/>
            <a:r>
              <a:rPr lang="en-US" altLang="zh-CN" sz="2800" dirty="0"/>
              <a:t>Mobile Phone’s Flashlight</a:t>
            </a:r>
            <a:endParaRPr lang="en-US" altLang="zh-CN" sz="2800" dirty="0"/>
          </a:p>
          <a:p>
            <a:pPr lvl="2"/>
            <a:r>
              <a:rPr lang="en-US" altLang="zh-CN" sz="2400" dirty="0"/>
              <a:t>Smaller, Easier to control</a:t>
            </a:r>
            <a:endParaRPr lang="en-US" altLang="zh-CN" sz="2400" dirty="0"/>
          </a:p>
          <a:p>
            <a:pPr lvl="2"/>
            <a:r>
              <a:rPr lang="en-US" altLang="zh-CN" sz="2400" dirty="0"/>
              <a:t>Modest Luminance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r>
              <a:rPr lang="en-US" altLang="zh-CN" sz="2400" dirty="0"/>
              <a:t>Nothing Special but really meet the requirements</a:t>
            </a:r>
            <a:endParaRPr lang="en-US" altLang="zh-CN" sz="2400" dirty="0"/>
          </a:p>
          <a:p>
            <a:pPr lvl="1"/>
            <a:endParaRPr lang="en-US" altLang="zh-CN" sz="2800" dirty="0"/>
          </a:p>
          <a:p>
            <a:pPr lvl="2"/>
            <a:endParaRPr lang="en-US" altLang="zh-CN" sz="24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- Camera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SLR with shutter line</a:t>
            </a:r>
            <a:endParaRPr lang="en-US" altLang="zh-CN" sz="3200" dirty="0"/>
          </a:p>
          <a:p>
            <a:pPr lvl="1"/>
            <a:r>
              <a:rPr lang="en-US" altLang="zh-CN" sz="2800" dirty="0"/>
              <a:t>Everything seems perfect until..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- Camera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SLR with shutter line</a:t>
            </a:r>
            <a:endParaRPr lang="en-US" altLang="zh-CN" sz="3200" dirty="0"/>
          </a:p>
          <a:p>
            <a:pPr lvl="1"/>
            <a:r>
              <a:rPr lang="en-US" altLang="zh-CN" sz="2800" dirty="0"/>
              <a:t>Everything seems perfect until..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54530" y="1690688"/>
            <a:ext cx="4067074" cy="403568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- Camera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SLR with shutter line</a:t>
            </a:r>
            <a:endParaRPr lang="en-US" altLang="zh-CN" sz="3200" dirty="0"/>
          </a:p>
          <a:p>
            <a:pPr lvl="1"/>
            <a:r>
              <a:rPr lang="en-US" altLang="zh-CN" sz="2800" dirty="0"/>
              <a:t>Everything seems perfect until..</a:t>
            </a:r>
            <a:endParaRPr lang="en-US" altLang="zh-CN" sz="2800" dirty="0"/>
          </a:p>
          <a:p>
            <a:pPr lvl="2"/>
            <a:r>
              <a:rPr lang="en-US" altLang="zh-CN" sz="2400" dirty="0"/>
              <a:t>They collided</a:t>
            </a:r>
            <a:endParaRPr lang="en-US" altLang="zh-CN" sz="2400" dirty="0"/>
          </a:p>
          <a:p>
            <a:pPr lvl="1"/>
            <a:endParaRPr lang="en-US" altLang="zh-CN" sz="2800" dirty="0"/>
          </a:p>
          <a:p>
            <a:r>
              <a:rPr lang="en-US" altLang="zh-CN" sz="3200" dirty="0"/>
              <a:t>iPhone with </a:t>
            </a:r>
            <a:r>
              <a:rPr lang="en-US" altLang="zh-CN" sz="3200" dirty="0" err="1"/>
              <a:t>RCam</a:t>
            </a:r>
            <a:r>
              <a:rPr lang="en-US" altLang="zh-CN" sz="3200" dirty="0"/>
              <a:t>/Manual Cam</a:t>
            </a:r>
            <a:endParaRPr lang="en-US" altLang="zh-CN" sz="3200" dirty="0"/>
          </a:p>
          <a:p>
            <a:pPr lvl="1"/>
            <a:r>
              <a:rPr lang="en-US" altLang="zh-CN" sz="2800" dirty="0"/>
              <a:t>It fixes the exposure and focus</a:t>
            </a:r>
            <a:endParaRPr lang="en-US" altLang="zh-CN" sz="2800" dirty="0"/>
          </a:p>
          <a:p>
            <a:pPr lvl="1"/>
            <a:r>
              <a:rPr lang="en-US" altLang="zh-CN" sz="2800" dirty="0"/>
              <a:t>It Provide </a:t>
            </a:r>
            <a:endParaRPr lang="en-US" altLang="zh-CN" sz="2800" dirty="0"/>
          </a:p>
          <a:p>
            <a:pPr lvl="1"/>
            <a:endParaRPr lang="en-US" altLang="zh-CN" sz="24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18639" y="1289537"/>
            <a:ext cx="4105817" cy="48672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- Camera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SLR with shutter line</a:t>
            </a:r>
            <a:endParaRPr lang="en-US" altLang="zh-CN" sz="3200" dirty="0"/>
          </a:p>
          <a:p>
            <a:pPr lvl="1"/>
            <a:r>
              <a:rPr lang="en-US" altLang="zh-CN" sz="2800" dirty="0"/>
              <a:t>Everything seems perfect until..</a:t>
            </a:r>
            <a:endParaRPr lang="en-US" altLang="zh-CN" sz="2800" dirty="0"/>
          </a:p>
          <a:p>
            <a:pPr lvl="2"/>
            <a:r>
              <a:rPr lang="en-US" altLang="zh-CN" sz="2400" dirty="0"/>
              <a:t>They collided</a:t>
            </a:r>
            <a:endParaRPr lang="en-US" altLang="zh-CN" sz="2400" dirty="0"/>
          </a:p>
          <a:p>
            <a:pPr lvl="1"/>
            <a:endParaRPr lang="en-US" altLang="zh-CN" sz="2800" dirty="0"/>
          </a:p>
          <a:p>
            <a:r>
              <a:rPr lang="en-US" altLang="zh-CN" sz="3200" dirty="0"/>
              <a:t>iPhone with </a:t>
            </a:r>
            <a:r>
              <a:rPr lang="en-US" altLang="zh-CN" sz="3200" dirty="0" err="1"/>
              <a:t>RCam</a:t>
            </a:r>
            <a:r>
              <a:rPr lang="en-US" altLang="zh-CN" sz="3200" dirty="0"/>
              <a:t>/Manual Cam</a:t>
            </a:r>
            <a:endParaRPr lang="en-US" altLang="zh-CN" sz="3200" dirty="0"/>
          </a:p>
          <a:p>
            <a:pPr lvl="1"/>
            <a:r>
              <a:rPr lang="en-US" altLang="zh-CN" sz="2800" dirty="0"/>
              <a:t>It fixes the exposure and focus</a:t>
            </a:r>
            <a:endParaRPr lang="en-US" altLang="zh-CN" sz="2800" dirty="0"/>
          </a:p>
          <a:p>
            <a:pPr lvl="1"/>
            <a:r>
              <a:rPr lang="en-US" altLang="zh-CN" sz="2800" dirty="0"/>
              <a:t>It Provides every parameters </a:t>
            </a:r>
            <a:endParaRPr lang="en-US" altLang="zh-CN" sz="2800" dirty="0"/>
          </a:p>
          <a:p>
            <a:pPr lvl="1"/>
            <a:endParaRPr lang="en-US" altLang="zh-CN" sz="24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- Camera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SLR with shutter line</a:t>
            </a:r>
            <a:endParaRPr lang="en-US" altLang="zh-CN" sz="3200" dirty="0"/>
          </a:p>
          <a:p>
            <a:pPr lvl="1"/>
            <a:r>
              <a:rPr lang="en-US" altLang="zh-CN" sz="2800" dirty="0"/>
              <a:t>Everything seems perfect until..</a:t>
            </a:r>
            <a:endParaRPr lang="en-US" altLang="zh-CN" sz="2800" dirty="0"/>
          </a:p>
          <a:p>
            <a:pPr lvl="2"/>
            <a:r>
              <a:rPr lang="en-US" altLang="zh-CN" sz="2400" dirty="0"/>
              <a:t>They collided</a:t>
            </a:r>
            <a:endParaRPr lang="en-US" altLang="zh-CN" sz="2400" dirty="0"/>
          </a:p>
          <a:p>
            <a:pPr lvl="1"/>
            <a:endParaRPr lang="en-US" altLang="zh-CN" sz="2800" dirty="0"/>
          </a:p>
          <a:p>
            <a:r>
              <a:rPr lang="en-US" altLang="zh-CN" sz="3200" dirty="0"/>
              <a:t>iPhone with </a:t>
            </a:r>
            <a:r>
              <a:rPr lang="en-US" altLang="zh-CN" sz="3200" dirty="0" err="1"/>
              <a:t>RCam</a:t>
            </a:r>
            <a:r>
              <a:rPr lang="en-US" altLang="zh-CN" sz="3200" dirty="0"/>
              <a:t>/Manual Cam</a:t>
            </a:r>
            <a:endParaRPr lang="en-US" altLang="zh-CN" sz="3200" dirty="0"/>
          </a:p>
          <a:p>
            <a:pPr lvl="1"/>
            <a:r>
              <a:rPr lang="en-US" altLang="zh-CN" sz="2800" dirty="0"/>
              <a:t>It fixes the exposure and focus</a:t>
            </a:r>
            <a:endParaRPr lang="en-US" altLang="zh-CN" sz="2800" dirty="0"/>
          </a:p>
          <a:p>
            <a:pPr lvl="1"/>
            <a:r>
              <a:rPr lang="en-US" altLang="zh-CN" sz="2800" dirty="0"/>
              <a:t>It Provides every parameters </a:t>
            </a:r>
            <a:endParaRPr lang="en-US" altLang="zh-CN" sz="2800" dirty="0"/>
          </a:p>
          <a:p>
            <a:pPr lvl="1"/>
            <a:endParaRPr lang="en-US" altLang="zh-CN" sz="24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18540" y="1825624"/>
            <a:ext cx="3332413" cy="455371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– Camera Carrier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Circular Slider? - </a:t>
            </a:r>
            <a:r>
              <a:rPr lang="zh-CN" altLang="en-US" sz="3200" dirty="0"/>
              <a:t>🍑</a:t>
            </a:r>
            <a:endParaRPr lang="en-US" altLang="zh-CN" sz="1600" dirty="0"/>
          </a:p>
          <a:p>
            <a:endParaRPr lang="en-US" altLang="zh-CN" sz="3200" dirty="0"/>
          </a:p>
          <a:p>
            <a:r>
              <a:rPr lang="en-US" altLang="zh-CN" sz="3200" dirty="0"/>
              <a:t>Use fixed-length rope?</a:t>
            </a:r>
            <a:endParaRPr lang="en-US" altLang="zh-CN" sz="3200" dirty="0"/>
          </a:p>
          <a:p>
            <a:pPr lvl="1"/>
            <a:r>
              <a:rPr lang="en-US" altLang="zh-CN" sz="2800" dirty="0"/>
              <a:t>Poor accuracy, hard to fix the length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– Camera Carrier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Circular Slider? - </a:t>
            </a:r>
            <a:r>
              <a:rPr lang="zh-CN" altLang="en-US" sz="3200" dirty="0"/>
              <a:t>🍑</a:t>
            </a:r>
            <a:endParaRPr lang="en-US" altLang="zh-CN" sz="1600" dirty="0"/>
          </a:p>
          <a:p>
            <a:endParaRPr lang="en-US" altLang="zh-CN" sz="3200" dirty="0"/>
          </a:p>
          <a:p>
            <a:r>
              <a:rPr lang="en-US" altLang="zh-CN" sz="3200" dirty="0"/>
              <a:t>Use fixed-length rope?</a:t>
            </a:r>
            <a:endParaRPr lang="en-US" altLang="zh-CN" sz="3200" dirty="0"/>
          </a:p>
          <a:p>
            <a:pPr lvl="1"/>
            <a:r>
              <a:rPr lang="en-US" altLang="zh-CN" sz="2800" dirty="0"/>
              <a:t>Poor accuracy, hard to fix the length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r>
              <a:rPr lang="en-US" altLang="zh-CN" sz="3200" dirty="0"/>
              <a:t>Little car</a:t>
            </a:r>
            <a:endParaRPr lang="en-US" altLang="zh-CN" sz="3200" dirty="0"/>
          </a:p>
          <a:p>
            <a:endParaRPr lang="en-US" altLang="zh-CN" sz="32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– Camera Carrier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Circular Slider? - </a:t>
            </a:r>
            <a:r>
              <a:rPr lang="zh-CN" altLang="en-US" sz="3200" dirty="0"/>
              <a:t>🍑</a:t>
            </a:r>
            <a:endParaRPr lang="en-US" altLang="zh-CN" sz="1600" dirty="0"/>
          </a:p>
          <a:p>
            <a:endParaRPr lang="en-US" altLang="zh-CN" sz="3200" dirty="0"/>
          </a:p>
          <a:p>
            <a:r>
              <a:rPr lang="en-US" altLang="zh-CN" sz="3200" dirty="0"/>
              <a:t>Use fixed-length rope?</a:t>
            </a:r>
            <a:endParaRPr lang="en-US" altLang="zh-CN" sz="3200" dirty="0"/>
          </a:p>
          <a:p>
            <a:pPr lvl="1"/>
            <a:r>
              <a:rPr lang="en-US" altLang="zh-CN" sz="2800" dirty="0"/>
              <a:t>Poor accuracy, hard to fix the length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r>
              <a:rPr lang="en-US" altLang="zh-CN" sz="3200"/>
              <a:t>Little car</a:t>
            </a:r>
            <a:endParaRPr lang="en-US" altLang="zh-CN" sz="3200"/>
          </a:p>
          <a:p>
            <a:endParaRPr lang="en-US" altLang="zh-CN" sz="32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45140" y="885439"/>
            <a:ext cx="4429568" cy="508712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48169" y="1690688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Background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Framework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Result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Discussion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– What to measure?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95277" cy="4351338"/>
          </a:xfrm>
        </p:spPr>
        <p:txBody>
          <a:bodyPr/>
          <a:lstStyle/>
          <a:p>
            <a:r>
              <a:rPr lang="en-US" altLang="zh-CN" dirty="0"/>
              <a:t>Position</a:t>
            </a:r>
            <a:endParaRPr lang="en-US" altLang="zh-CN" dirty="0"/>
          </a:p>
          <a:p>
            <a:pPr lvl="1"/>
            <a:r>
              <a:rPr lang="en-US" altLang="zh-CN" dirty="0"/>
              <a:t>Easy but useful method to obtain the center of box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6793286" y="1167416"/>
            <a:ext cx="4183715" cy="557828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– What to measure?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195277" cy="4351338"/>
          </a:xfrm>
        </p:spPr>
        <p:txBody>
          <a:bodyPr/>
          <a:lstStyle/>
          <a:p>
            <a:r>
              <a:rPr lang="en-US" altLang="zh-CN" dirty="0"/>
              <a:t>Position</a:t>
            </a:r>
            <a:endParaRPr lang="en-US" altLang="zh-CN" dirty="0"/>
          </a:p>
          <a:p>
            <a:pPr lvl="1"/>
            <a:r>
              <a:rPr lang="en-US" altLang="zh-CN" dirty="0"/>
              <a:t>Easy but useful method to obtain the center of box</a:t>
            </a:r>
            <a:endParaRPr lang="en-US" altLang="zh-CN" dirty="0"/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6793286" y="1167416"/>
            <a:ext cx="4183715" cy="55782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6566" y="0"/>
            <a:ext cx="5372541" cy="70064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– What to measure?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337800" cy="4351338"/>
          </a:xfrm>
        </p:spPr>
        <p:txBody>
          <a:bodyPr/>
          <a:lstStyle/>
          <a:p>
            <a:r>
              <a:rPr lang="en-US" altLang="zh-CN" dirty="0"/>
              <a:t>Position</a:t>
            </a:r>
            <a:endParaRPr lang="en-US" altLang="zh-CN" dirty="0"/>
          </a:p>
          <a:p>
            <a:pPr lvl="1"/>
            <a:r>
              <a:rPr lang="en-US" altLang="zh-CN" dirty="0"/>
              <a:t>Easy but useful method to obtain the center of box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What Ball?</a:t>
            </a:r>
            <a:endParaRPr lang="en-US" altLang="zh-CN" dirty="0"/>
          </a:p>
          <a:p>
            <a:pPr lvl="1"/>
            <a:r>
              <a:rPr lang="en-US" altLang="zh-CN" dirty="0"/>
              <a:t>Ping-pong?</a:t>
            </a:r>
            <a:endParaRPr lang="en-US" altLang="zh-CN" dirty="0"/>
          </a:p>
          <a:p>
            <a:pPr lvl="1"/>
            <a:r>
              <a:rPr lang="en-US" altLang="zh-CN" dirty="0"/>
              <a:t>Wax Pill?</a:t>
            </a:r>
            <a:endParaRPr lang="en-US" altLang="zh-CN" dirty="0"/>
          </a:p>
          <a:p>
            <a:pPr lvl="1"/>
            <a:r>
              <a:rPr lang="en-US" altLang="zh-CN" dirty="0"/>
              <a:t>Christmas Ball!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– What to measure?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337800" cy="4351338"/>
          </a:xfrm>
        </p:spPr>
        <p:txBody>
          <a:bodyPr/>
          <a:lstStyle/>
          <a:p>
            <a:r>
              <a:rPr lang="en-US" altLang="zh-CN" dirty="0"/>
              <a:t>Position</a:t>
            </a:r>
            <a:endParaRPr lang="en-US" altLang="zh-CN" dirty="0"/>
          </a:p>
          <a:p>
            <a:pPr lvl="1"/>
            <a:r>
              <a:rPr lang="en-US" altLang="zh-CN" dirty="0"/>
              <a:t>Easy but useful method to obtain the center of box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What Ball?</a:t>
            </a:r>
            <a:endParaRPr lang="en-US" altLang="zh-CN" dirty="0"/>
          </a:p>
          <a:p>
            <a:pPr lvl="1"/>
            <a:r>
              <a:rPr lang="en-US" altLang="zh-CN" dirty="0"/>
              <a:t>Ping-pong?</a:t>
            </a:r>
            <a:endParaRPr lang="en-US" altLang="zh-CN" dirty="0"/>
          </a:p>
          <a:p>
            <a:pPr lvl="1"/>
            <a:r>
              <a:rPr lang="en-US" altLang="zh-CN" dirty="0"/>
              <a:t>Wax Pill?</a:t>
            </a:r>
            <a:endParaRPr lang="en-US" altLang="zh-CN" dirty="0"/>
          </a:p>
          <a:p>
            <a:pPr lvl="1"/>
            <a:r>
              <a:rPr lang="en-US" altLang="zh-CN" dirty="0"/>
              <a:t>Christmas Ball!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How to make it stable?  - The ball swings all the time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– What to measure?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337800" cy="4351338"/>
          </a:xfrm>
        </p:spPr>
        <p:txBody>
          <a:bodyPr/>
          <a:lstStyle/>
          <a:p>
            <a:r>
              <a:rPr lang="en-US" altLang="zh-CN" dirty="0"/>
              <a:t>Position</a:t>
            </a:r>
            <a:endParaRPr lang="en-US" altLang="zh-CN" dirty="0"/>
          </a:p>
          <a:p>
            <a:pPr lvl="1"/>
            <a:r>
              <a:rPr lang="en-US" altLang="zh-CN" dirty="0"/>
              <a:t>Easy but useful method to obtain the center of box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What Ball?</a:t>
            </a:r>
            <a:endParaRPr lang="en-US" altLang="zh-CN" dirty="0"/>
          </a:p>
          <a:p>
            <a:pPr lvl="1"/>
            <a:r>
              <a:rPr lang="en-US" altLang="zh-CN" dirty="0"/>
              <a:t>Ping-pong?</a:t>
            </a:r>
            <a:endParaRPr lang="en-US" altLang="zh-CN" dirty="0"/>
          </a:p>
          <a:p>
            <a:pPr lvl="1"/>
            <a:r>
              <a:rPr lang="en-US" altLang="zh-CN" dirty="0"/>
              <a:t>Wax Pill?</a:t>
            </a:r>
            <a:endParaRPr lang="en-US" altLang="zh-CN" dirty="0"/>
          </a:p>
          <a:p>
            <a:pPr lvl="1"/>
            <a:r>
              <a:rPr lang="en-US" altLang="zh-CN" dirty="0"/>
              <a:t>Christmas Ball!</a:t>
            </a:r>
            <a:endParaRPr lang="en-US" altLang="zh-CN" dirty="0"/>
          </a:p>
          <a:p>
            <a:pPr lvl="1"/>
            <a:endParaRPr lang="en-US" altLang="zh-CN" dirty="0"/>
          </a:p>
          <a:p>
            <a:r>
              <a:rPr lang="en-US" altLang="zh-CN" dirty="0"/>
              <a:t>How to make it stable?  - The ball swings all the time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1174" y="1027906"/>
            <a:ext cx="7084488" cy="521506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Calibration – Naïve Version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9509369" cy="4351338"/>
          </a:xfrm>
        </p:spPr>
        <p:txBody>
          <a:bodyPr/>
          <a:lstStyle/>
          <a:p>
            <a:r>
              <a:rPr lang="en-US" altLang="zh-CN" dirty="0"/>
              <a:t>Soft ruler for balls’ radius</a:t>
            </a:r>
            <a:endParaRPr lang="en-US" altLang="zh-CN" dirty="0"/>
          </a:p>
          <a:p>
            <a:r>
              <a:rPr lang="en-US" altLang="zh-CN" dirty="0"/>
              <a:t>Steel tape for Box Size/Obj Position/Light Position</a:t>
            </a:r>
            <a:endParaRPr lang="en-US" altLang="zh-CN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Calibration – Naïve Version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9509369" cy="4351338"/>
          </a:xfrm>
        </p:spPr>
        <p:txBody>
          <a:bodyPr/>
          <a:lstStyle/>
          <a:p>
            <a:r>
              <a:rPr lang="en-US" altLang="zh-CN" dirty="0"/>
              <a:t>Soft ruler for balls’ radius</a:t>
            </a:r>
            <a:endParaRPr lang="en-US" altLang="zh-CN" dirty="0"/>
          </a:p>
          <a:p>
            <a:r>
              <a:rPr lang="en-US" altLang="zh-CN" dirty="0"/>
              <a:t>Steel tape for Box Size/Obj Position/Light Position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(Too young, too simple, sometimes naïve)</a:t>
            </a:r>
            <a:endParaRPr lang="en-US" altLang="zh-CN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Camera Location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altLang="zh-CN" dirty="0"/>
              <a:t>Camera calibration &amp; pose estimation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 a photos of multiple cycles to synchronize angles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Get position and direction for each angle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94957" y="856258"/>
            <a:ext cx="5696037" cy="4653587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Location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>
            <a:normAutofit/>
          </a:bodyPr>
          <a:lstStyle/>
          <a:p>
            <a:r>
              <a:rPr lang="en-US" altLang="zh-CN" dirty="0"/>
              <a:t>Assume it is an isotropic ball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(can be determined by 3 points on its surface given radius)</a:t>
            </a:r>
            <a:endParaRPr lang="en-US" altLang="zh-CN" dirty="0"/>
          </a:p>
          <a:p>
            <a:r>
              <a:rPr lang="en-US" altLang="zh-CN" dirty="0"/>
              <a:t>Use 3 (or 4) markers</a:t>
            </a:r>
            <a:endParaRPr lang="en-US" altLang="zh-CN" dirty="0"/>
          </a:p>
          <a:p>
            <a:r>
              <a:rPr lang="en-US" altLang="zh-CN" dirty="0"/>
              <a:t>Stereo with hand-picked marker pixels</a:t>
            </a:r>
            <a:endParaRPr lang="en-US" altLang="zh-CN" dirty="0"/>
          </a:p>
          <a:p>
            <a:r>
              <a:rPr lang="en-US" altLang="zh-CN" dirty="0"/>
              <a:t>Similar approach applied to light source</a:t>
            </a:r>
            <a:endParaRPr lang="en-US" altLang="zh-CN" dirty="0"/>
          </a:p>
          <a:p>
            <a:pPr marL="457200" lvl="1" indent="0">
              <a:buNone/>
            </a:pPr>
            <a:r>
              <a:rPr lang="en-US" altLang="zh-CN" dirty="0"/>
              <a:t>(LED itself is a marker)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37219" y="1149701"/>
            <a:ext cx="5519778" cy="41053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Calibration – Difficulties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9509369" cy="4351338"/>
          </a:xfrm>
        </p:spPr>
        <p:txBody>
          <a:bodyPr/>
          <a:lstStyle/>
          <a:p>
            <a:r>
              <a:rPr lang="en-US" altLang="zh-CN" dirty="0"/>
              <a:t>Too dark to recognize the </a:t>
            </a:r>
            <a:r>
              <a:rPr lang="en-US" altLang="zh-CN" u="sng" dirty="0"/>
              <a:t>chessboard</a:t>
            </a:r>
            <a:r>
              <a:rPr lang="en-US" altLang="zh-CN" dirty="0"/>
              <a:t> and </a:t>
            </a:r>
            <a:r>
              <a:rPr lang="en-US" altLang="zh-CN" u="sng" dirty="0"/>
              <a:t>feature</a:t>
            </a:r>
            <a:endParaRPr lang="en-US" altLang="zh-CN" u="sng" dirty="0"/>
          </a:p>
          <a:p>
            <a:endParaRPr lang="en-US" altLang="zh-CN" dirty="0"/>
          </a:p>
          <a:p>
            <a:r>
              <a:rPr lang="en-US" altLang="zh-CN" dirty="0"/>
              <a:t>Random Errors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 CANNOT FIND THE MARKER</a:t>
            </a:r>
            <a:endParaRPr lang="en-US" altLang="zh-CN" dirty="0"/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Image-Based BRDF Measurement(Cornell University, January, 1999)</a:t>
            </a:r>
            <a:endParaRPr lang="zh-CN" altLang="en-US" dirty="0"/>
          </a:p>
        </p:txBody>
      </p:sp>
      <p:pic>
        <p:nvPicPr>
          <p:cNvPr id="4" name="图片 3" descr="截屏2020-11-12 下午4.20.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973070"/>
            <a:ext cx="10058400" cy="2555875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Calibration – Difficulties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199" y="1825625"/>
            <a:ext cx="9509369" cy="4351338"/>
          </a:xfrm>
        </p:spPr>
        <p:txBody>
          <a:bodyPr/>
          <a:lstStyle/>
          <a:p>
            <a:r>
              <a:rPr lang="en-US" altLang="zh-CN" dirty="0"/>
              <a:t>Too dark to recognize the </a:t>
            </a:r>
            <a:r>
              <a:rPr lang="en-US" altLang="zh-CN" u="sng" dirty="0"/>
              <a:t>chessboard</a:t>
            </a:r>
            <a:r>
              <a:rPr lang="en-US" altLang="zh-CN" dirty="0"/>
              <a:t> and </a:t>
            </a:r>
            <a:r>
              <a:rPr lang="en-US" altLang="zh-CN" u="sng" dirty="0"/>
              <a:t>feature</a:t>
            </a:r>
            <a:endParaRPr lang="en-US" altLang="zh-CN" u="sng" dirty="0"/>
          </a:p>
          <a:p>
            <a:endParaRPr lang="en-US" altLang="zh-CN" dirty="0"/>
          </a:p>
          <a:p>
            <a:r>
              <a:rPr lang="en-US" altLang="zh-CN" dirty="0"/>
              <a:t>Random Errors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WE CANNOT FIND THE MARKER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0246" y="504803"/>
            <a:ext cx="7791507" cy="5848393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16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50800" y="17780"/>
            <a:ext cx="6619240" cy="3723005"/>
          </a:xfrm>
          <a:prstGeom prst="rect">
            <a:avLst/>
          </a:prstGeom>
        </p:spPr>
      </p:pic>
      <p:pic>
        <p:nvPicPr>
          <p:cNvPr id="7" name="图片 6" descr="IMG_9484 028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3200" y="2877820"/>
            <a:ext cx="6853555" cy="385445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BRDF Measurement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111154" cy="2607945"/>
          </a:xfrm>
        </p:spPr>
        <p:txBody>
          <a:bodyPr/>
          <a:lstStyle/>
          <a:p>
            <a:r>
              <a:rPr lang="en-US" altLang="zh-CN" dirty="0"/>
              <a:t>Calibration -&gt; angular velocity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  -&gt; FOV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	  -&gt; Camera location and Pose</a:t>
            </a:r>
            <a:endParaRPr lang="en-US" altLang="zh-CN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BRDF Measurement</a:t>
            </a:r>
            <a:endParaRPr lang="zh-CN" altLang="en-US" dirty="0"/>
          </a:p>
        </p:txBody>
      </p:sp>
      <p:pic>
        <p:nvPicPr>
          <p:cNvPr id="5" name="图片 4" descr="截屏2020-11-12 下午7.01.0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1730" y="1691005"/>
            <a:ext cx="8515985" cy="465836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BRDF Measurement</a:t>
            </a:r>
            <a:endParaRPr lang="zh-CN" altLang="en-US" dirty="0"/>
          </a:p>
        </p:txBody>
      </p:sp>
      <p:pic>
        <p:nvPicPr>
          <p:cNvPr id="3" name="图片 2" descr="截屏2020-11-12 下午7.02.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51330" y="1437640"/>
            <a:ext cx="8016875" cy="523113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BRDF Measurement</a:t>
            </a:r>
            <a:endParaRPr lang="zh-CN" altLang="en-US" dirty="0"/>
          </a:p>
        </p:txBody>
      </p:sp>
      <p:pic>
        <p:nvPicPr>
          <p:cNvPr id="4" name="图片 3" descr="截屏2020-11-12 下午7.02.5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66800" y="2524125"/>
            <a:ext cx="10058400" cy="279781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BRDF Measurement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111154" cy="2607945"/>
          </a:xfrm>
        </p:spPr>
        <p:txBody>
          <a:bodyPr/>
          <a:lstStyle/>
          <a:p>
            <a:r>
              <a:rPr lang="en-US" altLang="zh-CN" dirty="0"/>
              <a:t>The process of getting BRDF arguments is equivalent to rendering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Opencv</a:t>
            </a:r>
            <a:r>
              <a:rPr lang="en-US" altLang="zh-CN" dirty="0"/>
              <a:t> gets the RGB value of BRDF, which is the dependent variable of BRDF</a:t>
            </a:r>
            <a:endParaRPr lang="en-US" altLang="zh-CN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0580" y="83771"/>
            <a:ext cx="10515600" cy="1325563"/>
          </a:xfrm>
        </p:spPr>
        <p:txBody>
          <a:bodyPr/>
          <a:lstStyle/>
          <a:p>
            <a:r>
              <a:rPr lang="en-US" altLang="zh-CN" dirty="0"/>
              <a:t>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0580" y="1544271"/>
            <a:ext cx="11361420" cy="2607945"/>
          </a:xfrm>
        </p:spPr>
        <p:txBody>
          <a:bodyPr/>
          <a:lstStyle/>
          <a:p>
            <a:r>
              <a:rPr lang="en-US" altLang="zh-CN" dirty="0"/>
              <a:t>Local Polynomial Fitting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30" y="1994662"/>
            <a:ext cx="8799838" cy="458498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546231" cy="2607945"/>
          </a:xfrm>
        </p:spPr>
        <p:txBody>
          <a:bodyPr/>
          <a:lstStyle/>
          <a:p>
            <a:r>
              <a:rPr lang="en-US" altLang="zh-CN" dirty="0"/>
              <a:t>Local Polynomial Fitting</a:t>
            </a: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0831" y="436399"/>
            <a:ext cx="7618554" cy="6056476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Fitting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61420" cy="2607945"/>
          </a:xfrm>
        </p:spPr>
        <p:txBody>
          <a:bodyPr/>
          <a:lstStyle/>
          <a:p>
            <a:r>
              <a:rPr lang="en-US" altLang="zh-CN" dirty="0"/>
              <a:t>Aim and result</a:t>
            </a:r>
            <a:endParaRPr lang="en-US" altLang="zh-CN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Background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</a:t>
            </a:r>
            <a:r>
              <a:rPr lang="zh-CN" altLang="en-US" dirty="0"/>
              <a:t>onioreflectometer</a:t>
            </a:r>
            <a:endParaRPr lang="zh-CN" altLang="en-US" dirty="0"/>
          </a:p>
        </p:txBody>
      </p:sp>
      <p:pic>
        <p:nvPicPr>
          <p:cNvPr id="5" name="图片 4" descr="截屏2020-11-12 下午4.22.4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77740" y="603250"/>
            <a:ext cx="7379335" cy="598170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Improvement can be done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RGB Calibration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Consider the influence of ambient light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We Failed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61420" cy="4184406"/>
          </a:xfrm>
        </p:spPr>
        <p:txBody>
          <a:bodyPr>
            <a:normAutofit/>
          </a:bodyPr>
          <a:lstStyle/>
          <a:p>
            <a:r>
              <a:rPr lang="en-US" altLang="zh-CN" dirty="0"/>
              <a:t>Hardware (Little Experience, No Foundation(in both meaning))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Software (No Previous Wheels)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HUGE ERROR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High Coupling Labor Division</a:t>
            </a:r>
            <a:endParaRPr lang="en-US" altLang="zh-CN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We Failed</a:t>
            </a:r>
            <a:endParaRPr lang="zh-CN" altLang="en-US" dirty="0"/>
          </a:p>
        </p:txBody>
      </p:sp>
      <p:pic>
        <p:nvPicPr>
          <p:cNvPr id="5" name="图片 4" descr="截屏2020-11-12 下午6.53.0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8800" y="1691005"/>
            <a:ext cx="6908165" cy="8614410"/>
          </a:xfrm>
          <a:prstGeom prst="rect">
            <a:avLst/>
          </a:prstGeom>
        </p:spPr>
      </p:pic>
      <p:pic>
        <p:nvPicPr>
          <p:cNvPr id="6" name="图片 5" descr="截屏2020-11-12 下午2.58.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9930" y="2203450"/>
            <a:ext cx="2603500" cy="11303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However, we may have...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1361420" cy="4184406"/>
          </a:xfrm>
        </p:spPr>
        <p:txBody>
          <a:bodyPr>
            <a:normAutofit lnSpcReduction="20000"/>
          </a:bodyPr>
          <a:lstStyle/>
          <a:p>
            <a:r>
              <a:rPr lang="en-US" altLang="zh-CN" dirty="0"/>
              <a:t>Experience of building from scratch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Careful Thoughts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Next time,fail better...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Actually, only one last step to do!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At last, a delicate box...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实验要笑</a:t>
            </a:r>
            <a:r>
              <a:rPr lang="en-US" altLang="zh-CN" dirty="0"/>
              <a:t>(</a:t>
            </a:r>
            <a:r>
              <a:rPr lang="zh-CN" altLang="en-US" dirty="0"/>
              <a:t>啸</a:t>
            </a:r>
            <a:r>
              <a:rPr lang="en-US" altLang="zh-CN" dirty="0"/>
              <a:t>)</a:t>
            </a:r>
            <a:r>
              <a:rPr lang="zh-CN" altLang="en-US" dirty="0"/>
              <a:t>着做</a:t>
            </a:r>
            <a:r>
              <a:rPr lang="en-US" altLang="zh-CN" dirty="0"/>
              <a:t>.jpg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纪念</a:t>
            </a:r>
            <a:r>
              <a:rPr lang="en-US" altLang="zh-CN" dirty="0"/>
              <a:t>(</a:t>
            </a:r>
            <a:r>
              <a:rPr lang="zh-CN" altLang="en-US" dirty="0"/>
              <a:t>奠</a:t>
            </a:r>
            <a:r>
              <a:rPr lang="en-US" altLang="zh-CN" dirty="0"/>
              <a:t>)</a:t>
            </a:r>
            <a:r>
              <a:rPr lang="zh-CN" altLang="en-US" dirty="0"/>
              <a:t>每节实验课</a:t>
            </a:r>
            <a:r>
              <a:rPr lang="en-US" altLang="zh-CN" dirty="0"/>
              <a:t>/</a:t>
            </a:r>
            <a:r>
              <a:rPr lang="zh-CN" altLang="en-US" dirty="0"/>
              <a:t>大作业讨论必吵架的我们组</a:t>
            </a:r>
            <a:endParaRPr lang="zh-CN" alt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Framework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Step 1. physical environment setup</a:t>
            </a:r>
            <a:endParaRPr lang="en-US" altLang="zh-CN" dirty="0"/>
          </a:p>
          <a:p>
            <a:r>
              <a:rPr lang="en-US" altLang="zh-CN" dirty="0"/>
              <a:t>Step 2. obtain positions</a:t>
            </a:r>
            <a:endParaRPr lang="en-US" altLang="zh-CN" dirty="0"/>
          </a:p>
          <a:p>
            <a:r>
              <a:rPr lang="en-US" altLang="zh-CN" dirty="0"/>
              <a:t>Step 3. BRDF Measurement</a:t>
            </a:r>
            <a:endParaRPr lang="en-US" altLang="zh-CN" dirty="0"/>
          </a:p>
          <a:p>
            <a:r>
              <a:rPr lang="en-US" altLang="zh-CN" dirty="0"/>
              <a:t>Step 4. reconstruction with measured BRDF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- Surrounding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A Box</a:t>
            </a:r>
            <a:endParaRPr lang="en-US" altLang="zh-CN" sz="3200" dirty="0"/>
          </a:p>
          <a:p>
            <a:pPr lvl="1"/>
            <a:r>
              <a:rPr lang="en-US" altLang="zh-CN" sz="2800" dirty="0"/>
              <a:t>Dark Enough -&gt; Ripe out the influence of ambient light</a:t>
            </a:r>
            <a:endParaRPr lang="en-US" altLang="zh-CN" sz="2800" dirty="0"/>
          </a:p>
          <a:p>
            <a:pPr lvl="1"/>
            <a:r>
              <a:rPr lang="en-US" altLang="zh-CN" sz="2800" dirty="0"/>
              <a:t>Big Enough -&gt; Provide enough space for measuring</a:t>
            </a:r>
            <a:endParaRPr lang="en-US" altLang="zh-CN" sz="2800" dirty="0"/>
          </a:p>
          <a:p>
            <a:pPr lvl="1"/>
            <a:endParaRPr lang="en-US" altLang="zh-CN" sz="2800" dirty="0"/>
          </a:p>
          <a:p>
            <a:pPr lvl="1"/>
            <a:r>
              <a:rPr lang="en-US" altLang="zh-CN" sz="2800" dirty="0"/>
              <a:t>What Else? -&gt; Absorb light? With scale? Stability? …</a:t>
            </a:r>
            <a:endParaRPr lang="en-US" altLang="zh-CN" sz="2800" dirty="0"/>
          </a:p>
          <a:p>
            <a:pPr marL="457200" lvl="1" indent="0">
              <a:buNone/>
            </a:pPr>
            <a:r>
              <a:rPr lang="en-US" altLang="zh-CN" sz="2800" dirty="0"/>
              <a:t>			Provide platform to place lighting source?</a:t>
            </a:r>
            <a:r>
              <a:rPr lang="zh-CN" altLang="en-US" sz="2800" dirty="0"/>
              <a:t>（🍑）</a:t>
            </a:r>
            <a:endParaRPr lang="en-US" altLang="zh-CN" sz="2800" dirty="0"/>
          </a:p>
          <a:p>
            <a:pPr marL="0" indent="0">
              <a:buNone/>
            </a:pPr>
            <a:endParaRPr lang="en-US" altLang="zh-CN" sz="32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- Lighting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Point Light Source</a:t>
            </a:r>
            <a:endParaRPr lang="en-US" altLang="zh-CN" sz="3200" dirty="0"/>
          </a:p>
          <a:p>
            <a:pPr lvl="1"/>
            <a:r>
              <a:rPr lang="en-US" altLang="zh-CN" sz="2800" dirty="0"/>
              <a:t>LED Light Bulb?</a:t>
            </a:r>
            <a:endParaRPr lang="en-US" altLang="zh-CN" sz="2800" dirty="0"/>
          </a:p>
          <a:p>
            <a:pPr lvl="2"/>
            <a:r>
              <a:rPr lang="en-US" altLang="zh-CN" sz="2400" dirty="0"/>
              <a:t>Different Color</a:t>
            </a:r>
            <a:endParaRPr lang="en-US" altLang="zh-CN" sz="2400" dirty="0"/>
          </a:p>
          <a:p>
            <a:pPr lvl="2"/>
            <a:r>
              <a:rPr lang="en-US" altLang="zh-CN" sz="2400" dirty="0"/>
              <a:t>Perfect Point Shape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marL="914400" lvl="2" indent="0">
              <a:buNone/>
            </a:pPr>
            <a:endParaRPr lang="en-US" altLang="zh-CN" sz="24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 rot="16200000">
            <a:off x="7228258" y="1155331"/>
            <a:ext cx="1916721" cy="2555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- Lighting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Point Light Source</a:t>
            </a:r>
            <a:endParaRPr lang="en-US" altLang="zh-CN" sz="3200" dirty="0"/>
          </a:p>
          <a:p>
            <a:pPr lvl="1"/>
            <a:r>
              <a:rPr lang="en-US" altLang="zh-CN" sz="2800" dirty="0"/>
              <a:t>LED Light Bulb?</a:t>
            </a:r>
            <a:endParaRPr lang="en-US" altLang="zh-CN" sz="2800" dirty="0"/>
          </a:p>
          <a:p>
            <a:pPr lvl="2"/>
            <a:r>
              <a:rPr lang="en-US" altLang="zh-CN" sz="2400" dirty="0"/>
              <a:t>Different Color</a:t>
            </a:r>
            <a:endParaRPr lang="en-US" altLang="zh-CN" sz="2400" dirty="0"/>
          </a:p>
          <a:p>
            <a:pPr lvl="2"/>
            <a:r>
              <a:rPr lang="en-US" altLang="zh-CN" sz="2400" dirty="0"/>
              <a:t>Perfect Point Shape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r>
              <a:rPr lang="en-US" altLang="zh-CN" sz="2400" dirty="0"/>
              <a:t>Poor Brightness</a:t>
            </a:r>
            <a:endParaRPr lang="en-US" altLang="zh-CN" sz="2400" dirty="0"/>
          </a:p>
          <a:p>
            <a:pPr lvl="2"/>
            <a:r>
              <a:rPr lang="en-US" altLang="zh-CN" sz="2400" dirty="0"/>
              <a:t>Poor Battery Capacity</a:t>
            </a:r>
            <a:endParaRPr lang="en-US" altLang="zh-CN" sz="2400" dirty="0"/>
          </a:p>
          <a:p>
            <a:pPr lvl="2"/>
            <a:r>
              <a:rPr lang="en-US" altLang="zh-CN" sz="2400" dirty="0"/>
              <a:t>Outer shell will distort the light</a:t>
            </a:r>
            <a:endParaRPr lang="en-US" altLang="zh-CN" sz="2400" dirty="0"/>
          </a:p>
          <a:p>
            <a:pPr marL="1371600" lvl="3" indent="0">
              <a:buNone/>
            </a:pPr>
            <a:r>
              <a:rPr lang="en-US" altLang="zh-CN" sz="2200" dirty="0"/>
              <a:t> -&gt; directly attach the light bulb to the battery </a:t>
            </a:r>
            <a:endParaRPr lang="en-US" altLang="zh-CN" sz="2200" dirty="0"/>
          </a:p>
          <a:p>
            <a:pPr marL="1371600" lvl="3" indent="0">
              <a:buNone/>
            </a:pPr>
            <a:r>
              <a:rPr lang="en-US" altLang="zh-CN" sz="2200" dirty="0"/>
              <a:t> -&gt; VERY DIFFICULT TO CONTROL</a:t>
            </a:r>
            <a:endParaRPr lang="en-US" altLang="zh-CN" sz="2200" dirty="0"/>
          </a:p>
          <a:p>
            <a:pPr lvl="2"/>
            <a:endParaRPr lang="en-US" altLang="zh-CN" sz="2400" dirty="0"/>
          </a:p>
          <a:p>
            <a:pPr marL="914400" lvl="2" indent="0">
              <a:buNone/>
            </a:pPr>
            <a:endParaRPr lang="en-US" altLang="zh-CN" sz="24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Physical Environment - Lighting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5559914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Point Light Source</a:t>
            </a:r>
            <a:endParaRPr lang="en-US" altLang="zh-CN" sz="3200" dirty="0"/>
          </a:p>
          <a:p>
            <a:pPr lvl="1"/>
            <a:r>
              <a:rPr lang="en-US" altLang="zh-CN" sz="2800" dirty="0"/>
              <a:t>Flash Light(Bicycle Front Light)?</a:t>
            </a:r>
            <a:endParaRPr lang="en-US" altLang="zh-CN" sz="2800" dirty="0"/>
          </a:p>
          <a:p>
            <a:pPr lvl="2"/>
            <a:r>
              <a:rPr lang="en-US" altLang="zh-CN" sz="2400" dirty="0"/>
              <a:t>Enough lighting</a:t>
            </a:r>
            <a:endParaRPr lang="en-US" altLang="zh-CN" sz="2400" dirty="0"/>
          </a:p>
          <a:p>
            <a:pPr lvl="2"/>
            <a:endParaRPr lang="en-US" altLang="zh-CN" sz="2400" dirty="0"/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4782</Words>
  <Application>WPS 演示</Application>
  <PresentationFormat>宽屏</PresentationFormat>
  <Paragraphs>381</Paragraphs>
  <Slides>44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Arial</vt:lpstr>
      <vt:lpstr>方正书宋_GBK</vt:lpstr>
      <vt:lpstr>Wingdings</vt:lpstr>
      <vt:lpstr>等线 Light</vt:lpstr>
      <vt:lpstr>汉仪中等线KW</vt:lpstr>
      <vt:lpstr>等线</vt:lpstr>
      <vt:lpstr>微软雅黑</vt:lpstr>
      <vt:lpstr>汉仪旗黑</vt:lpstr>
      <vt:lpstr>宋体</vt:lpstr>
      <vt:lpstr>Arial Unicode MS</vt:lpstr>
      <vt:lpstr>Apple Color Emoji</vt:lpstr>
      <vt:lpstr>汉仪书宋二KW</vt:lpstr>
      <vt:lpstr>Office 主题​​</vt:lpstr>
      <vt:lpstr>Image-Based BRDF Measurement</vt:lpstr>
      <vt:lpstr>Content</vt:lpstr>
      <vt:lpstr>Background</vt:lpstr>
      <vt:lpstr>Background</vt:lpstr>
      <vt:lpstr>Framework</vt:lpstr>
      <vt:lpstr>Physical Environment - Surrounding</vt:lpstr>
      <vt:lpstr>Physical Environment - Lighting</vt:lpstr>
      <vt:lpstr>Physical Environment - Lighting</vt:lpstr>
      <vt:lpstr>Physical Environment - Lighting</vt:lpstr>
      <vt:lpstr>Physical Environment - Lighting</vt:lpstr>
      <vt:lpstr>Physical Environment - Lighting</vt:lpstr>
      <vt:lpstr>Physical Environment - Camera</vt:lpstr>
      <vt:lpstr>Physical Environment - Camera</vt:lpstr>
      <vt:lpstr>Physical Environment - Camera</vt:lpstr>
      <vt:lpstr>Physical Environment - Camera</vt:lpstr>
      <vt:lpstr>Physical Environment - Camera</vt:lpstr>
      <vt:lpstr>Physical Environment – Camera Carrier</vt:lpstr>
      <vt:lpstr>Physical Environment – Camera Carrier</vt:lpstr>
      <vt:lpstr>Physical Environment – Camera Carrier</vt:lpstr>
      <vt:lpstr>Physical Environment – What to measure?</vt:lpstr>
      <vt:lpstr>Physical Environment – What to measure?</vt:lpstr>
      <vt:lpstr>Physical Environment – What to measure?</vt:lpstr>
      <vt:lpstr>Physical Environment – What to measure?</vt:lpstr>
      <vt:lpstr>Physical Environment – What to measure?</vt:lpstr>
      <vt:lpstr>Calibration – Naïve Version</vt:lpstr>
      <vt:lpstr>Calibration – Naïve Version</vt:lpstr>
      <vt:lpstr>Camera Location</vt:lpstr>
      <vt:lpstr>Object Location</vt:lpstr>
      <vt:lpstr>Calibration – Difficulties</vt:lpstr>
      <vt:lpstr>Calibration – Difficulties</vt:lpstr>
      <vt:lpstr>Why We Failed</vt:lpstr>
      <vt:lpstr>BRDF Measurement</vt:lpstr>
      <vt:lpstr>BRDF Measurement</vt:lpstr>
      <vt:lpstr>BRDF Measurement</vt:lpstr>
      <vt:lpstr>BRDF Measurement</vt:lpstr>
      <vt:lpstr>BRDF Measurement</vt:lpstr>
      <vt:lpstr>Fitting</vt:lpstr>
      <vt:lpstr>Fitting</vt:lpstr>
      <vt:lpstr>Fitting</vt:lpstr>
      <vt:lpstr>Improvement can be done</vt:lpstr>
      <vt:lpstr>Why We Failed</vt:lpstr>
      <vt:lpstr>Why We Failed</vt:lpstr>
      <vt:lpstr>Why We Failed</vt:lpstr>
      <vt:lpstr>实验要笑(啸)着做.jpg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BRDF Measurement &amp;  Inverse Rendering</dc:title>
  <dc:creator>正浩 徐</dc:creator>
  <cp:lastModifiedBy>liangchen</cp:lastModifiedBy>
  <cp:revision>242</cp:revision>
  <dcterms:created xsi:type="dcterms:W3CDTF">2020-11-12T11:12:56Z</dcterms:created>
  <dcterms:modified xsi:type="dcterms:W3CDTF">2020-11-12T11:12:56Z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